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2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1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7.png" ContentType="image/png"/>
  <Override PartName="/ppt/media/image15.png" ContentType="image/png"/>
  <Override PartName="/ppt/media/image3.jpeg" ContentType="image/jpeg"/>
  <Override PartName="/ppt/media/image30.jpeg" ContentType="image/jpeg"/>
  <Override PartName="/ppt/media/image4.jpeg" ContentType="image/jpeg"/>
  <Override PartName="/ppt/media/image25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1.jpeg" ContentType="image/jpeg"/>
  <Override PartName="/ppt/media/image10.png" ContentType="image/png"/>
  <Override PartName="/ppt/media/image5.png" ContentType="image/png"/>
  <Override PartName="/ppt/media/image28.png" ContentType="image/png"/>
  <Override PartName="/ppt/media/image14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2.jpeg" ContentType="image/jpeg"/>
  <Override PartName="/ppt/media/image19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6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x="24387175" cy="13716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</a:t>
            </a:r>
            <a:r>
              <a:rPr b="0" lang="en-US" sz="4400" spc="-1" strike="noStrike">
                <a:latin typeface="Arial"/>
              </a:rPr>
              <a:t>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dt" idx="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ft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sldNum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5F7B02A1-30D1-42FA-B836-7F4B6BD91DC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hyperlink" Target="https://litslink.com/blog/an-introduction-to-machine-learning-algorithms" TargetMode="External"/><Relationship Id="rId2" Type="http://schemas.openxmlformats.org/officeDocument/2006/relationships/slide" Target="../slides/slide12.xml"/><Relationship Id="rId3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  <a:ln w="0">
            <a:noFill/>
          </a:ln>
        </p:spPr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https://datacenterfrontier.com/natural-language-processing-how-this-technique-can-take-your-business-to-the-next-level/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21928F4-2351-4F94-A106-D81756473DF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https://datacenterfrontier.com/natural-language-processing-how-this-technique-can-take-your-business-to-the-next-level/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1097257-2238-484E-9B5A-28DA4E63B83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  <a:ln w="0">
            <a:noFill/>
          </a:ln>
        </p:spPr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 u="sng">
                <a:solidFill>
                  <a:srgbClr val="000000"/>
                </a:solidFill>
                <a:uFillTx/>
                <a:latin typeface="arial"/>
                <a:ea typeface="Calibri"/>
                <a:hlinkClick r:id="rId1"/>
              </a:rPr>
              <a:t>https://litslink.com/blog/an-introduction-to-machine-learning-algorithms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Calibri"/>
              </a:rPr>
              <a:t>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531813B-D248-40F3-B7C0-5F7707C63F2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  <a:ln w="0">
            <a:noFill/>
          </a:ln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https://www.isaziconsulting.co.za/machinelearning.html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FED1A0F-5C25-4290-9994-8C00AC07F00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  <a:ln w="0">
            <a:noFill/>
          </a:ln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https://datacenterfrontier.com/natural-language-processing-how-this-technique-can-take-your-business-to-the-next-level/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FD431FF-218A-42BF-8DC9-D39E9803A1F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  <a:ln w="0">
            <a:noFill/>
          </a:ln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https://www.isaziconsulting.co.za/machinelearning.html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65F3614-F629-4677-9182-7E534064C3D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  <a:ln w="0">
            <a:noFill/>
          </a:ln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https://www.kdnuggets.com/2018/10/main-approaches-natural-language-processing-tasks.html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Information extraction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Sentiment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5658DCE-F0FC-4505-8D74-0E88B52F815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https://www.kdnuggets.com/2018/10/main-approaches-natural-language-processing-tasks.html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Information extraction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Sentiment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FC2D941-182A-465B-AE58-C810DA727BF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  <a:ln w="0">
            <a:noFill/>
          </a:ln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https://www.kdnuggets.com/2018/10/main-approaches-natural-language-processing-tasks.html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Information extraction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Sentiment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3F4A94A-FB0B-4659-AA8B-79809FA3923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  <a:ln w="0">
            <a:noFill/>
          </a:ln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6320" cy="411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17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https://www.cxtoday.com/analytics/text-analytics-vs-text-mining/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17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https://www.excelr.com/text-mining-vs-text-analytics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17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DD9680C-3ECD-406B-938D-5E615B91558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https://subscription.packtpub.com/book/big-data-and-business-intelligence/9781788474399/10/ch10lvl1sec60/topic-modeling-for-bbc-news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https://atutor.ca/text-features/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DC2BF8C-1DAF-4F48-A341-8F309E890A0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  <a:ln w="0">
            <a:noFill/>
          </a:ln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https://towardsdatascience.com/a-guide-text-analysis-text-analytics-text-mining-f62df7b78747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4FDB376-8B4F-4351-993C-56D15764866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  <a:ln w="0">
            <a:noFill/>
          </a:ln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18B61AE-AD89-4A73-ABAA-A16E6F3CFA0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  <a:ln w="0">
            <a:noFill/>
          </a:ln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9A161A2-0176-489A-8E8A-141B1E062D7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8F764B4-7DF0-42AA-95BE-25E0873E71A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  <a:ln w="0">
            <a:noFill/>
          </a:ln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B85BAAF-1B3C-4329-A081-6009CDE988E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  <a:ln w="0">
            <a:noFill/>
          </a:ln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https://moodli.org/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916B6B5-E729-4088-8558-BC2419DA554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  <a:ln w="0">
            <a:noFill/>
          </a:ln>
        </p:spPr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https://itueconomics.github.io/bil113e/r-week1.html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37EB3FF-7AED-4D4E-B5F1-649D1C07AFB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http://manuals.bioinformatics.ucr.edu/home/programming-in-r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C41EFA9-1997-446D-AA45-2794DECB215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http://manuals.bioinformatics.ucr.edu/home/programming-in-r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D92B5CC-06D3-424B-A51C-A954E89D61E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https://towardsdatascience.com/python-vs-r-the-basics-d754c45c1596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E173243-91F8-413D-AA19-CC1B02242A2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  <a:ln w="0">
            <a:noFill/>
          </a:ln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https://datacenterfrontier.com/natural-language-processing-how-this-technique-can-take-your-business-to-the-next-level/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F4FD6A7-D616-49D2-9E17-E3763F3524C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https://datacenterfrontier.com/natural-language-processing-how-this-technique-can-take-your-business-to-the-next-level/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29C572D-0C62-496A-9CFA-4DF9221DD68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30A6891-3220-46CB-8F3B-9FD48F78DD61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4BD0193-E82B-4F63-8D0E-13C3C5850E16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1EBCBAD-6AB4-414B-8F5E-35373A498F7E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B1EDC17-180F-4539-BE01-C4E4DCF3F2E0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960C65E-CEBA-45CE-AFF8-0814B128EAF4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0EC5140-E107-4D12-B1C3-2730F22844C0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FC63174-7386-4AF5-B050-042BC0305E00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0D49915-16C6-4019-B856-6DC0990BE21C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64BE554-E429-41CE-B464-1656B4BE6D08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3E7FA8E-1951-43FC-B1C3-C374D9F805CD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C2FC2B3-F375-471F-9BEF-39D17E79F1A7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788D8F0-4381-4AC6-8342-F097CE2E7A7A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FD0700-52D2-4B91-A464-21AD8A8774A4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08CACF-78B6-454A-9D71-0FA792074BDB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17C305-53E1-4399-BC46-058D1EDE05EF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702A81-7FC0-4644-97A7-309BD026B3B4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8ABFAA-A59E-4A5B-9620-9C38A49329CF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AC60D4-6703-4033-B4F1-4E01E2A2BAD2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444BDD8-AEE8-4BC3-8560-B49CA3D34CD0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29E932-1962-4106-B0BC-00F30B906CDE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D6377D-CB10-428D-AF37-A3D067FC4714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2857ED-5B4C-4FCB-9660-B73777B103FC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4A4410-2B9B-4006-8B82-E0C34E139C14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1CFA21-C4CE-4287-B51A-71CCC76905DB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</a:t>
            </a:r>
            <a:r>
              <a:rPr b="0" lang="en-US" sz="4400" spc="-1" strike="noStrike">
                <a:latin typeface="Arial"/>
              </a:rPr>
              <a:t>ic</a:t>
            </a:r>
            <a:r>
              <a:rPr b="0" lang="en-US" sz="4400" spc="-1" strike="noStrike">
                <a:latin typeface="Arial"/>
              </a:rPr>
              <a:t>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dit </a:t>
            </a:r>
            <a:r>
              <a:rPr b="0" lang="en-US" sz="4400" spc="-1" strike="noStrike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titl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te</a:t>
            </a:r>
            <a:r>
              <a:rPr b="0" lang="en-US" sz="4400" spc="-1" strike="noStrike">
                <a:latin typeface="Arial"/>
              </a:rPr>
              <a:t>xt </a:t>
            </a:r>
            <a:r>
              <a:rPr b="0" lang="en-US" sz="4400" spc="-1" strike="noStrike">
                <a:latin typeface="Arial"/>
              </a:rPr>
              <a:t>fo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32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Num" idx="1"/>
          </p:nvPr>
        </p:nvSpPr>
        <p:spPr>
          <a:xfrm>
            <a:off x="0" y="0"/>
            <a:ext cx="2997360" cy="2997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en-US" sz="3000" spc="-1" strike="noStrike">
                <a:solidFill>
                  <a:srgbClr val="000000"/>
                </a:solidFill>
                <a:latin typeface="Helvetica Neue"/>
                <a:ea typeface="Helvetica Neue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C6048583-D54A-41A7-869A-6FD9B0A87200}" type="slidenum">
              <a:rPr b="1" lang="en-US" sz="3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&lt;number&gt;</a:t>
            </a:fld>
            <a:endParaRPr b="0" lang="en-US" sz="3000" spc="-1" strike="noStrike">
              <a:latin typeface="Times New Roman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</a:t>
            </a:r>
            <a:r>
              <a:rPr b="0" lang="en-US" sz="4400" spc="-1" strike="noStrike">
                <a:latin typeface="Arial"/>
              </a:rPr>
              <a:t>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ldNum" idx="2"/>
          </p:nvPr>
        </p:nvSpPr>
        <p:spPr>
          <a:xfrm>
            <a:off x="22759920" y="1166400"/>
            <a:ext cx="350640" cy="51768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91440" bIns="91440"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000000"/>
                </a:solidFill>
                <a:latin typeface="Century Gothic"/>
                <a:ea typeface="Century Gothic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5D1AEC01-A434-4356-9517-6AAAC389BC99}" type="slidenum">
              <a:rPr b="0" lang="en-US" sz="3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</a:t>
            </a:r>
            <a:r>
              <a:rPr b="0" lang="en-US" sz="4400" spc="-1" strike="noStrike">
                <a:latin typeface="Arial"/>
              </a:rPr>
              <a:t>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254;p66" descr="title background.jpg"/>
          <p:cNvPicPr/>
          <p:nvPr/>
        </p:nvPicPr>
        <p:blipFill>
          <a:blip r:embed="rId1">
            <a:alphaModFix amt="60000"/>
          </a:blip>
          <a:stretch/>
        </p:blipFill>
        <p:spPr>
          <a:xfrm>
            <a:off x="1080" y="-37800"/>
            <a:ext cx="24384240" cy="13713120"/>
          </a:xfrm>
          <a:prstGeom prst="rect">
            <a:avLst/>
          </a:prstGeom>
          <a:ln w="0">
            <a:noFill/>
          </a:ln>
        </p:spPr>
      </p:pic>
      <p:sp>
        <p:nvSpPr>
          <p:cNvPr id="161" name="Google Shape;259;p66"/>
          <p:cNvSpPr/>
          <p:nvPr/>
        </p:nvSpPr>
        <p:spPr>
          <a:xfrm>
            <a:off x="471600" y="5558040"/>
            <a:ext cx="1752084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000" spc="-1" strike="noStrike">
                <a:solidFill>
                  <a:srgbClr val="0bd0d9"/>
                </a:solidFill>
                <a:latin typeface="Century Gothic"/>
                <a:ea typeface="Century Gothic"/>
              </a:rPr>
              <a:t>Python | Basic Text Analysis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62" name="Google Shape;260;p66"/>
          <p:cNvSpPr/>
          <p:nvPr/>
        </p:nvSpPr>
        <p:spPr>
          <a:xfrm>
            <a:off x="8994960" y="10627920"/>
            <a:ext cx="700488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dbf5f9"/>
                </a:solidFill>
                <a:latin typeface="Century Gothic"/>
                <a:ea typeface="Century Gothic"/>
              </a:rPr>
              <a:t>Presented by Aviv Lo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"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600" cy="228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Artificial Intelligence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1948320" y="2970000"/>
            <a:ext cx="9937440" cy="643716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213" name=""/>
          <p:cNvSpPr/>
          <p:nvPr/>
        </p:nvSpPr>
        <p:spPr>
          <a:xfrm>
            <a:off x="13716000" y="4343760"/>
            <a:ext cx="7999200" cy="799920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JOKE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4" name=""/>
          <p:cNvSpPr/>
          <p:nvPr/>
        </p:nvSpPr>
        <p:spPr>
          <a:xfrm>
            <a:off x="14859000" y="4572000"/>
            <a:ext cx="20563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c9211e"/>
                </a:solidFill>
                <a:latin typeface="Arial"/>
                <a:ea typeface="DejaVu Sans"/>
              </a:rPr>
              <a:t>Not Entirely True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600" cy="228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AI Domains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16" name="Picture 5" descr="Natural Language Processing: Taking Your Business to the Next Level"/>
          <p:cNvPicPr/>
          <p:nvPr/>
        </p:nvPicPr>
        <p:blipFill>
          <a:blip r:embed="rId1"/>
          <a:stretch/>
        </p:blipFill>
        <p:spPr>
          <a:xfrm>
            <a:off x="5232960" y="2861640"/>
            <a:ext cx="13917960" cy="1020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600" cy="228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Machine Learning Family Tree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18" name="Picture 4" descr="Machine Learning Algorithms and Their Types. List of Examples of ML  Algorithms | LITSLINK Blog"/>
          <p:cNvPicPr/>
          <p:nvPr/>
        </p:nvPicPr>
        <p:blipFill>
          <a:blip r:embed="rId1"/>
          <a:stretch/>
        </p:blipFill>
        <p:spPr>
          <a:xfrm>
            <a:off x="1510920" y="2971440"/>
            <a:ext cx="21362400" cy="967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600" cy="228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Machine Learning Family Tree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20" name="Picture 6" descr="Machine Learning Types #2. Supervised Learning | by Rajesh Khadka | Towards  Data Science"/>
          <p:cNvPicPr/>
          <p:nvPr/>
        </p:nvPicPr>
        <p:blipFill>
          <a:blip r:embed="rId1"/>
          <a:stretch/>
        </p:blipFill>
        <p:spPr>
          <a:xfrm>
            <a:off x="4566240" y="2260080"/>
            <a:ext cx="15510960" cy="1109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600" cy="228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AI Domains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22" name="Picture 3" descr="Natural Language Processing: Taking Your Business to the Next Level"/>
          <p:cNvPicPr/>
          <p:nvPr/>
        </p:nvPicPr>
        <p:blipFill>
          <a:blip r:embed="rId1"/>
          <a:stretch/>
        </p:blipFill>
        <p:spPr>
          <a:xfrm>
            <a:off x="5232960" y="2861640"/>
            <a:ext cx="13917960" cy="1020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600" cy="228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Deep Learning: </a:t>
            </a:r>
            <a:br>
              <a:rPr sz="8000"/>
            </a:b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Fundamental Architecture </a:t>
            </a:r>
            <a:endParaRPr b="0" lang="en-US" sz="8000" spc="-1" strike="noStrike">
              <a:latin typeface="Arial"/>
            </a:endParaRPr>
          </a:p>
        </p:txBody>
      </p:sp>
      <p:graphicFrame>
        <p:nvGraphicFramePr>
          <p:cNvPr id="224" name=""/>
          <p:cNvGraphicFramePr/>
          <p:nvPr/>
        </p:nvGraphicFramePr>
        <p:xfrm>
          <a:off x="1555560" y="3200400"/>
          <a:ext cx="21276360" cy="9640800"/>
        </p:xfrm>
        <a:graphic>
          <a:graphicData uri="http://schemas.openxmlformats.org/drawingml/2006/table">
            <a:tbl>
              <a:tblPr/>
              <a:tblGrid>
                <a:gridCol w="5319360"/>
                <a:gridCol w="5319360"/>
                <a:gridCol w="5319360"/>
                <a:gridCol w="5318640"/>
              </a:tblGrid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Feature / Architecture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ANN/MLP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RNN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CNN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What is it?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Basic neural network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Neural network with “memory”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Neural network for grid-like data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Advantages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  <a:ea typeface="Noto Sans CJK SC"/>
                        </a:rPr>
                        <a:t>Typically easier to train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Captures sequential information and </a:t>
                      </a:r>
                      <a:br>
                        <a:rPr sz="3200"/>
                      </a:br>
                      <a:r>
                        <a:rPr b="1" lang="en-US" sz="3200" spc="-1" strike="noStrike">
                          <a:latin typeface="Arial"/>
                        </a:rPr>
                        <a:t>preserves dependency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Captures spatial features and relationships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Challenges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Overfit easily even in simple networks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“</a:t>
                      </a:r>
                      <a:r>
                        <a:rPr b="1" lang="en-US" sz="3200" spc="-1" strike="noStrike">
                          <a:latin typeface="Arial"/>
                        </a:rPr>
                        <a:t>Error” amplification (gradual or exponential)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Requires large </a:t>
                      </a:r>
                      <a:br>
                        <a:rPr sz="3200"/>
                      </a:br>
                      <a:r>
                        <a:rPr b="1" lang="en-US" sz="3200" spc="-1" strike="noStrike">
                          <a:latin typeface="Arial"/>
                        </a:rPr>
                        <a:t>amount of data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Typical Use 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Classification</a:t>
                      </a:r>
                      <a:endParaRPr b="0" lang="en-US" sz="3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Non-linear regressions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Time series</a:t>
                      </a:r>
                      <a:br>
                        <a:rPr sz="3200"/>
                      </a:br>
                      <a:r>
                        <a:rPr b="1" lang="en-US" sz="3200" spc="-1" strike="noStrike">
                          <a:latin typeface="Arial"/>
                        </a:rPr>
                        <a:t>Texts and audios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Image Recognition </a:t>
                      </a:r>
                      <a:br>
                        <a:rPr sz="3200"/>
                      </a:br>
                      <a:r>
                        <a:rPr b="1" lang="en-US" sz="3200" spc="-1" strike="noStrike">
                          <a:latin typeface="Arial"/>
                        </a:rPr>
                        <a:t>Video Processing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600" cy="228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Types of NLP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26" name="Picture 2" descr=""/>
          <p:cNvPicPr/>
          <p:nvPr/>
        </p:nvPicPr>
        <p:blipFill>
          <a:blip r:embed="rId1"/>
          <a:stretch/>
        </p:blipFill>
        <p:spPr>
          <a:xfrm>
            <a:off x="2927880" y="3516480"/>
            <a:ext cx="18528480" cy="858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600" cy="228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Recent Example: ChatGPT</a:t>
            </a:r>
            <a:endParaRPr b="0" lang="en-US" sz="8800" spc="-1" strike="noStrike">
              <a:latin typeface="Arial"/>
            </a:endParaRPr>
          </a:p>
        </p:txBody>
      </p:sp>
      <p:graphicFrame>
        <p:nvGraphicFramePr>
          <p:cNvPr id="228" name=""/>
          <p:cNvGraphicFramePr/>
          <p:nvPr/>
        </p:nvGraphicFramePr>
        <p:xfrm>
          <a:off x="2040120" y="3067560"/>
          <a:ext cx="20510280" cy="9640800"/>
        </p:xfrm>
        <a:graphic>
          <a:graphicData uri="http://schemas.openxmlformats.org/drawingml/2006/table">
            <a:tbl>
              <a:tblPr/>
              <a:tblGrid>
                <a:gridCol w="6836760"/>
                <a:gridCol w="6836760"/>
                <a:gridCol w="6837120"/>
              </a:tblGrid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Version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Parameters</a:t>
                      </a:r>
                      <a:endParaRPr b="0" lang="en-US" sz="5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Count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Dataset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GPT-1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0.12 Billion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BookCorpus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GPT-2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1.5 Billion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WebText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GPT-3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175 Billion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CommonCrawl, WebText, English Wikipedia, Books 1 and</a:t>
                      </a:r>
                      <a:endParaRPr b="0" lang="en-US" sz="3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 </a:t>
                      </a:r>
                      <a:r>
                        <a:rPr b="1" lang="en-US" sz="3200" spc="-1" strike="noStrike">
                          <a:latin typeface="Arial"/>
                        </a:rPr>
                        <a:t>Books 2 Corpora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GPT-4 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1.76 Trillion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All of the above + YouTube + Twitter + Textbooks</a:t>
                      </a:r>
                      <a:endParaRPr b="0" lang="en-US" sz="3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(fine tuned by Scale AI)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600" cy="228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Tech Steamroller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3954600" y="2814840"/>
            <a:ext cx="16476840" cy="823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372;p78"/>
          <p:cNvSpPr/>
          <p:nvPr/>
        </p:nvSpPr>
        <p:spPr>
          <a:xfrm>
            <a:off x="5296680" y="3409920"/>
            <a:ext cx="4988880" cy="693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3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32" name="Google Shape;373;p78"/>
          <p:cNvSpPr/>
          <p:nvPr/>
        </p:nvSpPr>
        <p:spPr>
          <a:xfrm rot="5400000">
            <a:off x="8253000" y="1958760"/>
            <a:ext cx="8664840" cy="950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Google Shape;374;p78"/>
          <p:cNvSpPr/>
          <p:nvPr/>
        </p:nvSpPr>
        <p:spPr>
          <a:xfrm>
            <a:off x="9815040" y="6369480"/>
            <a:ext cx="725580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Text Analysis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265;p67"/>
          <p:cNvSpPr/>
          <p:nvPr/>
        </p:nvSpPr>
        <p:spPr>
          <a:xfrm>
            <a:off x="1440" y="3238560"/>
            <a:ext cx="6095520" cy="4707360"/>
          </a:xfrm>
          <a:prstGeom prst="rect">
            <a:avLst/>
          </a:prstGeom>
          <a:blipFill rotWithShape="0">
            <a:blip r:embed="rId1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Google Shape;266;p67"/>
          <p:cNvSpPr/>
          <p:nvPr/>
        </p:nvSpPr>
        <p:spPr>
          <a:xfrm>
            <a:off x="6096960" y="3238560"/>
            <a:ext cx="6096960" cy="4851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Google Shape;267;p67"/>
          <p:cNvSpPr/>
          <p:nvPr/>
        </p:nvSpPr>
        <p:spPr>
          <a:xfrm>
            <a:off x="12193560" y="3238560"/>
            <a:ext cx="6131880" cy="4708800"/>
          </a:xfrm>
          <a:prstGeom prst="rect">
            <a:avLst/>
          </a:prstGeom>
          <a:blipFill rotWithShape="0">
            <a:blip r:embed="rId2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Google Shape;268;p67"/>
          <p:cNvSpPr/>
          <p:nvPr/>
        </p:nvSpPr>
        <p:spPr>
          <a:xfrm>
            <a:off x="18326880" y="3238560"/>
            <a:ext cx="6096960" cy="4743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Google Shape;269;p67"/>
          <p:cNvSpPr/>
          <p:nvPr/>
        </p:nvSpPr>
        <p:spPr>
          <a:xfrm>
            <a:off x="1440" y="7937640"/>
            <a:ext cx="6095520" cy="47088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Google Shape;270;p67"/>
          <p:cNvSpPr/>
          <p:nvPr/>
        </p:nvSpPr>
        <p:spPr>
          <a:xfrm>
            <a:off x="18312480" y="7959600"/>
            <a:ext cx="6094080" cy="4708800"/>
          </a:xfrm>
          <a:prstGeom prst="rect">
            <a:avLst/>
          </a:prstGeom>
          <a:blipFill rotWithShape="0">
            <a:blip r:embed="rId3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Google Shape;271;p67"/>
          <p:cNvSpPr/>
          <p:nvPr/>
        </p:nvSpPr>
        <p:spPr>
          <a:xfrm>
            <a:off x="12195000" y="7937640"/>
            <a:ext cx="6119280" cy="47088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Google Shape;272;p67"/>
          <p:cNvSpPr/>
          <p:nvPr/>
        </p:nvSpPr>
        <p:spPr>
          <a:xfrm>
            <a:off x="6084000" y="7985160"/>
            <a:ext cx="6095520" cy="4638960"/>
          </a:xfrm>
          <a:prstGeom prst="rect">
            <a:avLst/>
          </a:prstGeom>
          <a:blipFill rotWithShape="0">
            <a:blip r:embed="rId4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1" name="Google Shape;273;p67"/>
          <p:cNvGrpSpPr/>
          <p:nvPr/>
        </p:nvGrpSpPr>
        <p:grpSpPr>
          <a:xfrm>
            <a:off x="506520" y="8931240"/>
            <a:ext cx="5495400" cy="2837160"/>
            <a:chOff x="506520" y="8931240"/>
            <a:chExt cx="5495400" cy="2837160"/>
          </a:xfrm>
        </p:grpSpPr>
        <p:sp>
          <p:nvSpPr>
            <p:cNvPr id="172" name="Google Shape;274;p67"/>
            <p:cNvSpPr/>
            <p:nvPr/>
          </p:nvSpPr>
          <p:spPr>
            <a:xfrm>
              <a:off x="517680" y="8931240"/>
              <a:ext cx="3948480" cy="58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4000" spc="-1" strike="noStrike">
                  <a:solidFill>
                    <a:srgbClr val="29aacf"/>
                  </a:solidFill>
                  <a:latin typeface="Century Gothic"/>
                  <a:ea typeface="Century Gothic"/>
                </a:rPr>
                <a:t>Topic 1</a:t>
              </a:r>
              <a:endParaRPr b="0" lang="en-US" sz="4000" spc="-1" strike="noStrike">
                <a:latin typeface="Arial"/>
              </a:endParaRPr>
            </a:p>
          </p:txBody>
        </p:sp>
        <p:sp>
          <p:nvSpPr>
            <p:cNvPr id="173" name="Google Shape;275;p67"/>
            <p:cNvSpPr/>
            <p:nvPr/>
          </p:nvSpPr>
          <p:spPr>
            <a:xfrm>
              <a:off x="506520" y="10018800"/>
              <a:ext cx="5495400" cy="1749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Python vs. R</a:t>
              </a:r>
              <a:endParaRPr b="0" lang="en-US" sz="2600" spc="-1" strike="noStrike">
                <a:latin typeface="Arial"/>
              </a:endParaRPr>
            </a:p>
          </p:txBody>
        </p:sp>
        <p:sp>
          <p:nvSpPr>
            <p:cNvPr id="174" name="Google Shape;276;p67"/>
            <p:cNvSpPr/>
            <p:nvPr/>
          </p:nvSpPr>
          <p:spPr>
            <a:xfrm>
              <a:off x="560520" y="9642600"/>
              <a:ext cx="2462040" cy="60480"/>
            </a:xfrm>
            <a:prstGeom prst="rect">
              <a:avLst/>
            </a:prstGeom>
            <a:solidFill>
              <a:srgbClr val="29aac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5" name="Google Shape;277;p67"/>
          <p:cNvGrpSpPr/>
          <p:nvPr/>
        </p:nvGrpSpPr>
        <p:grpSpPr>
          <a:xfrm>
            <a:off x="6599520" y="3959280"/>
            <a:ext cx="5418000" cy="2919600"/>
            <a:chOff x="6599520" y="3959280"/>
            <a:chExt cx="5418000" cy="2919600"/>
          </a:xfrm>
        </p:grpSpPr>
        <p:grpSp>
          <p:nvGrpSpPr>
            <p:cNvPr id="176" name="Google Shape;278;p67"/>
            <p:cNvGrpSpPr/>
            <p:nvPr/>
          </p:nvGrpSpPr>
          <p:grpSpPr>
            <a:xfrm>
              <a:off x="6636600" y="3959280"/>
              <a:ext cx="3948840" cy="816120"/>
              <a:chOff x="6636600" y="3959280"/>
              <a:chExt cx="3948840" cy="816120"/>
            </a:xfrm>
          </p:grpSpPr>
          <p:sp>
            <p:nvSpPr>
              <p:cNvPr id="177" name="Google Shape;279;p67"/>
              <p:cNvSpPr/>
              <p:nvPr/>
            </p:nvSpPr>
            <p:spPr>
              <a:xfrm>
                <a:off x="6636600" y="3959280"/>
                <a:ext cx="3948840" cy="581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4000" spc="-1" strike="noStrike">
                    <a:solidFill>
                      <a:srgbClr val="29aacf"/>
                    </a:solidFill>
                    <a:latin typeface="Century Gothic"/>
                    <a:ea typeface="Century Gothic"/>
                  </a:rPr>
                  <a:t>Topic 2</a:t>
                </a:r>
                <a:endParaRPr b="0" lang="en-US" sz="4000" spc="-1" strike="noStrike">
                  <a:latin typeface="Arial"/>
                </a:endParaRPr>
              </a:p>
            </p:txBody>
          </p:sp>
          <p:sp>
            <p:nvSpPr>
              <p:cNvPr id="178" name="Google Shape;280;p67"/>
              <p:cNvSpPr/>
              <p:nvPr/>
            </p:nvSpPr>
            <p:spPr>
              <a:xfrm>
                <a:off x="6657120" y="4714920"/>
                <a:ext cx="2462400" cy="60480"/>
              </a:xfrm>
              <a:prstGeom prst="rect">
                <a:avLst/>
              </a:prstGeom>
              <a:solidFill>
                <a:srgbClr val="29aac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79" name="Google Shape;281;p67"/>
            <p:cNvSpPr/>
            <p:nvPr/>
          </p:nvSpPr>
          <p:spPr>
            <a:xfrm>
              <a:off x="6599520" y="5129280"/>
              <a:ext cx="5418000" cy="1749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AI/ML/NLP Explained</a:t>
              </a:r>
              <a:endParaRPr b="0" lang="en-US" sz="2600" spc="-1" strike="noStrike">
                <a:latin typeface="Arial"/>
              </a:endParaRPr>
            </a:p>
          </p:txBody>
        </p:sp>
      </p:grpSp>
      <p:grpSp>
        <p:nvGrpSpPr>
          <p:cNvPr id="180" name="Google Shape;282;p67"/>
          <p:cNvGrpSpPr/>
          <p:nvPr/>
        </p:nvGrpSpPr>
        <p:grpSpPr>
          <a:xfrm>
            <a:off x="12843360" y="8785080"/>
            <a:ext cx="5384880" cy="2981520"/>
            <a:chOff x="12843360" y="8785080"/>
            <a:chExt cx="5384880" cy="2981520"/>
          </a:xfrm>
        </p:grpSpPr>
        <p:grpSp>
          <p:nvGrpSpPr>
            <p:cNvPr id="181" name="Google Shape;283;p67"/>
            <p:cNvGrpSpPr/>
            <p:nvPr/>
          </p:nvGrpSpPr>
          <p:grpSpPr>
            <a:xfrm>
              <a:off x="12898440" y="8785080"/>
              <a:ext cx="3948840" cy="816120"/>
              <a:chOff x="12898440" y="8785080"/>
              <a:chExt cx="3948840" cy="816120"/>
            </a:xfrm>
          </p:grpSpPr>
          <p:sp>
            <p:nvSpPr>
              <p:cNvPr id="182" name="Google Shape;284;p67"/>
              <p:cNvSpPr/>
              <p:nvPr/>
            </p:nvSpPr>
            <p:spPr>
              <a:xfrm>
                <a:off x="12898440" y="8785080"/>
                <a:ext cx="3948840" cy="581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4000" spc="-1" strike="noStrike">
                    <a:solidFill>
                      <a:srgbClr val="29aacf"/>
                    </a:solidFill>
                    <a:latin typeface="Century Gothic"/>
                    <a:ea typeface="Century Gothic"/>
                  </a:rPr>
                  <a:t>Topic 3</a:t>
                </a:r>
                <a:endParaRPr b="0" lang="en-US" sz="4000" spc="-1" strike="noStrike">
                  <a:latin typeface="Arial"/>
                </a:endParaRPr>
              </a:p>
            </p:txBody>
          </p:sp>
          <p:sp>
            <p:nvSpPr>
              <p:cNvPr id="183" name="Google Shape;285;p67"/>
              <p:cNvSpPr/>
              <p:nvPr/>
            </p:nvSpPr>
            <p:spPr>
              <a:xfrm>
                <a:off x="12919320" y="9540720"/>
                <a:ext cx="2462400" cy="60480"/>
              </a:xfrm>
              <a:prstGeom prst="rect">
                <a:avLst/>
              </a:prstGeom>
              <a:solidFill>
                <a:srgbClr val="29aac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84" name="Google Shape;286;p67"/>
            <p:cNvSpPr/>
            <p:nvPr/>
          </p:nvSpPr>
          <p:spPr>
            <a:xfrm>
              <a:off x="12843360" y="10017000"/>
              <a:ext cx="5384880" cy="1749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Text Analysis</a:t>
              </a:r>
              <a:endParaRPr b="0" lang="en-US" sz="2600" spc="-1" strike="noStrike">
                <a:latin typeface="Arial"/>
              </a:endParaRPr>
            </a:p>
          </p:txBody>
        </p:sp>
      </p:grpSp>
      <p:grpSp>
        <p:nvGrpSpPr>
          <p:cNvPr id="185" name="Google Shape;287;p67"/>
          <p:cNvGrpSpPr/>
          <p:nvPr/>
        </p:nvGrpSpPr>
        <p:grpSpPr>
          <a:xfrm>
            <a:off x="18871920" y="3959280"/>
            <a:ext cx="5038920" cy="2922840"/>
            <a:chOff x="18871920" y="3959280"/>
            <a:chExt cx="5038920" cy="2922840"/>
          </a:xfrm>
        </p:grpSpPr>
        <p:grpSp>
          <p:nvGrpSpPr>
            <p:cNvPr id="186" name="Google Shape;288;p67"/>
            <p:cNvGrpSpPr/>
            <p:nvPr/>
          </p:nvGrpSpPr>
          <p:grpSpPr>
            <a:xfrm>
              <a:off x="18919080" y="3959280"/>
              <a:ext cx="3948840" cy="816120"/>
              <a:chOff x="18919080" y="3959280"/>
              <a:chExt cx="3948840" cy="816120"/>
            </a:xfrm>
          </p:grpSpPr>
          <p:sp>
            <p:nvSpPr>
              <p:cNvPr id="187" name="Google Shape;289;p67"/>
              <p:cNvSpPr/>
              <p:nvPr/>
            </p:nvSpPr>
            <p:spPr>
              <a:xfrm>
                <a:off x="18919080" y="3959280"/>
                <a:ext cx="3948840" cy="581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4000" spc="-1" strike="noStrike">
                    <a:solidFill>
                      <a:srgbClr val="29aacf"/>
                    </a:solidFill>
                    <a:latin typeface="Century Gothic"/>
                    <a:ea typeface="Century Gothic"/>
                  </a:rPr>
                  <a:t>Topic 4</a:t>
                </a:r>
                <a:endParaRPr b="0" lang="en-US" sz="4000" spc="-1" strike="noStrike">
                  <a:latin typeface="Arial"/>
                </a:endParaRPr>
              </a:p>
            </p:txBody>
          </p:sp>
          <p:sp>
            <p:nvSpPr>
              <p:cNvPr id="188" name="Google Shape;290;p67"/>
              <p:cNvSpPr/>
              <p:nvPr/>
            </p:nvSpPr>
            <p:spPr>
              <a:xfrm>
                <a:off x="18939600" y="4714920"/>
                <a:ext cx="2462400" cy="60480"/>
              </a:xfrm>
              <a:prstGeom prst="rect">
                <a:avLst/>
              </a:prstGeom>
              <a:solidFill>
                <a:srgbClr val="29aac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89" name="Google Shape;291;p67"/>
            <p:cNvSpPr/>
            <p:nvPr/>
          </p:nvSpPr>
          <p:spPr>
            <a:xfrm>
              <a:off x="18871920" y="5132520"/>
              <a:ext cx="5038920" cy="1749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Let’s Code</a:t>
              </a:r>
              <a:endParaRPr b="0" lang="en-US" sz="2600" spc="-1" strike="noStrike">
                <a:latin typeface="Arial"/>
              </a:endParaRPr>
            </a:p>
          </p:txBody>
        </p:sp>
      </p:grpSp>
      <p:sp>
        <p:nvSpPr>
          <p:cNvPr id="190" name="Google Shape;292;p67"/>
          <p:cNvSpPr/>
          <p:nvPr/>
        </p:nvSpPr>
        <p:spPr>
          <a:xfrm>
            <a:off x="5355720" y="495720"/>
            <a:ext cx="1368648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Table of Contents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7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7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7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7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600" cy="228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Process &amp; Techniques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35" name="Picture 2" descr="Text mining process and techniques. | Download Scientific Diagram"/>
          <p:cNvPicPr/>
          <p:nvPr/>
        </p:nvPicPr>
        <p:blipFill>
          <a:blip r:embed="rId1"/>
          <a:stretch/>
        </p:blipFill>
        <p:spPr>
          <a:xfrm>
            <a:off x="2305080" y="3397680"/>
            <a:ext cx="19774440" cy="804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600" cy="228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Process &amp; Techniques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37" name="Picture 2" descr="Working with text data | Machine Learning in Java - Second Edition"/>
          <p:cNvPicPr/>
          <p:nvPr/>
        </p:nvPicPr>
        <p:blipFill>
          <a:blip r:embed="rId1"/>
          <a:stretch/>
        </p:blipFill>
        <p:spPr>
          <a:xfrm>
            <a:off x="3772440" y="4231800"/>
            <a:ext cx="17649720" cy="596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600" cy="228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Goals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39" name="Picture 2" descr="text analysis natural language processing difference pure speech technology conversational ai"/>
          <p:cNvPicPr/>
          <p:nvPr/>
        </p:nvPicPr>
        <p:blipFill>
          <a:blip r:embed="rId1"/>
          <a:stretch/>
        </p:blipFill>
        <p:spPr>
          <a:xfrm>
            <a:off x="3364560" y="3187800"/>
            <a:ext cx="17654760" cy="875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77760" y="685440"/>
            <a:ext cx="24229080" cy="228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Example: Word Cloud &amp; Word Frequency</a:t>
            </a:r>
            <a:endParaRPr b="0" lang="en-US" sz="8000" spc="-1" strike="noStrike">
              <a:latin typeface="Arial"/>
            </a:endParaRPr>
          </a:p>
        </p:txBody>
      </p:sp>
      <p:pic>
        <p:nvPicPr>
          <p:cNvPr id="241" name="Picture 2" descr=""/>
          <p:cNvPicPr/>
          <p:nvPr/>
        </p:nvPicPr>
        <p:blipFill>
          <a:blip r:embed="rId1"/>
          <a:stretch/>
        </p:blipFill>
        <p:spPr>
          <a:xfrm>
            <a:off x="4333680" y="2757240"/>
            <a:ext cx="15716880" cy="1047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600" cy="228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Example: Word Frequency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43" name="Picture 2" descr=""/>
          <p:cNvPicPr/>
          <p:nvPr/>
        </p:nvPicPr>
        <p:blipFill>
          <a:blip r:embed="rId1"/>
          <a:stretch/>
        </p:blipFill>
        <p:spPr>
          <a:xfrm>
            <a:off x="4401720" y="2644200"/>
            <a:ext cx="15580800" cy="1038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600" cy="228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Example: Tweet Sentiment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45" name="Picture 4" descr=""/>
          <p:cNvPicPr/>
          <p:nvPr/>
        </p:nvPicPr>
        <p:blipFill>
          <a:blip r:embed="rId1"/>
          <a:stretch/>
        </p:blipFill>
        <p:spPr>
          <a:xfrm>
            <a:off x="4328640" y="2547000"/>
            <a:ext cx="15726960" cy="1048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600" cy="228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Example: Topic Modeling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4407120" y="2286000"/>
            <a:ext cx="15571800" cy="1077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600" cy="228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Examples: Covid Sentiment Map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49" name="Picture 2" descr=""/>
          <p:cNvPicPr/>
          <p:nvPr/>
        </p:nvPicPr>
        <p:blipFill>
          <a:blip r:embed="rId1"/>
          <a:stretch/>
        </p:blipFill>
        <p:spPr>
          <a:xfrm>
            <a:off x="1907640" y="2217960"/>
            <a:ext cx="20568960" cy="1034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372;p78"/>
          <p:cNvSpPr/>
          <p:nvPr/>
        </p:nvSpPr>
        <p:spPr>
          <a:xfrm>
            <a:off x="5296680" y="3409920"/>
            <a:ext cx="4988880" cy="693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4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51" name="Google Shape;373;p78"/>
          <p:cNvSpPr/>
          <p:nvPr/>
        </p:nvSpPr>
        <p:spPr>
          <a:xfrm rot="5400000">
            <a:off x="8253000" y="1958760"/>
            <a:ext cx="8664840" cy="950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Google Shape;374;p78"/>
          <p:cNvSpPr/>
          <p:nvPr/>
        </p:nvSpPr>
        <p:spPr>
          <a:xfrm>
            <a:off x="9815040" y="6369480"/>
            <a:ext cx="725580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Let’s Code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1219320" y="549360"/>
            <a:ext cx="21945600" cy="228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Visual Studio Code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831240" y="2944080"/>
            <a:ext cx="22723560" cy="871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297;p68"/>
          <p:cNvSpPr/>
          <p:nvPr/>
        </p:nvSpPr>
        <p:spPr>
          <a:xfrm>
            <a:off x="5296680" y="3409920"/>
            <a:ext cx="4988880" cy="693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1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192" name="Google Shape;298;p68"/>
          <p:cNvSpPr/>
          <p:nvPr/>
        </p:nvSpPr>
        <p:spPr>
          <a:xfrm rot="5400000">
            <a:off x="8253000" y="1958760"/>
            <a:ext cx="8664840" cy="950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Google Shape;299;p68"/>
          <p:cNvSpPr/>
          <p:nvPr/>
        </p:nvSpPr>
        <p:spPr>
          <a:xfrm>
            <a:off x="9522360" y="6369480"/>
            <a:ext cx="725580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Python vs. R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4;p66" descr="title background.jpg"/>
          <p:cNvPicPr/>
          <p:nvPr/>
        </p:nvPicPr>
        <p:blipFill>
          <a:blip r:embed="rId1">
            <a:alphaModFix amt="60000"/>
          </a:blip>
          <a:stretch/>
        </p:blipFill>
        <p:spPr>
          <a:xfrm>
            <a:off x="0" y="-37800"/>
            <a:ext cx="24384240" cy="13713120"/>
          </a:xfrm>
          <a:prstGeom prst="rect">
            <a:avLst/>
          </a:prstGeom>
          <a:ln w="0">
            <a:noFill/>
          </a:ln>
        </p:spPr>
      </p:pic>
      <p:sp>
        <p:nvSpPr>
          <p:cNvPr id="256" name="Google Shape;259;p66"/>
          <p:cNvSpPr/>
          <p:nvPr/>
        </p:nvSpPr>
        <p:spPr>
          <a:xfrm>
            <a:off x="3431880" y="5558040"/>
            <a:ext cx="17520840" cy="191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0" spc="-1" strike="noStrike">
                <a:solidFill>
                  <a:srgbClr val="0bd0d9"/>
                </a:solidFill>
                <a:latin typeface="Century Gothic"/>
                <a:ea typeface="Century Gothic"/>
              </a:rPr>
              <a:t>Thank You</a:t>
            </a:r>
            <a:endParaRPr b="0" lang="en-US" sz="1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6" dur="indefinite" restart="never" nodeType="tmRoot">
          <p:childTnLst>
            <p:seq>
              <p:cTn id="67" dur="indefinite" nodeType="mainSeq">
                <p:childTnLst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2"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306;p69"/>
          <p:cNvSpPr/>
          <p:nvPr/>
        </p:nvSpPr>
        <p:spPr>
          <a:xfrm>
            <a:off x="1367640" y="6210000"/>
            <a:ext cx="730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50">
            <a:solidFill>
              <a:srgbClr val="1aaec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Google Shape;307;p69"/>
          <p:cNvSpPr/>
          <p:nvPr/>
        </p:nvSpPr>
        <p:spPr>
          <a:xfrm>
            <a:off x="1376640" y="6742440"/>
            <a:ext cx="13290840" cy="57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91440" anchor="t">
            <a:spAutoFit/>
          </a:bodyPr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Developed by Ross Ihaka and Robert Gentleman in 1993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Hence the name “R”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Maintained by The R Foundation for Statistical Computing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Difficult for beginners + Steep learning curve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Rich and powerful visualization libraries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Arial"/>
              </a:rPr>
              <a:t>Support matrix / vectorized operations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Arial"/>
              </a:rPr>
              <a:t>It’s born for stats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96" name="Picture 2" descr="R (langage) — Wikipédia"/>
          <p:cNvPicPr/>
          <p:nvPr/>
        </p:nvPicPr>
        <p:blipFill>
          <a:blip r:embed="rId1"/>
          <a:stretch/>
        </p:blipFill>
        <p:spPr>
          <a:xfrm>
            <a:off x="2100600" y="929520"/>
            <a:ext cx="6455160" cy="5002200"/>
          </a:xfrm>
          <a:prstGeom prst="rect">
            <a:avLst/>
          </a:prstGeom>
          <a:ln w="0">
            <a:noFill/>
          </a:ln>
        </p:spPr>
      </p:pic>
      <p:pic>
        <p:nvPicPr>
          <p:cNvPr id="197" name="Picture 6" descr=""/>
          <p:cNvPicPr/>
          <p:nvPr/>
        </p:nvPicPr>
        <p:blipFill>
          <a:blip r:embed="rId2"/>
          <a:stretch/>
        </p:blipFill>
        <p:spPr>
          <a:xfrm>
            <a:off x="12193560" y="3004920"/>
            <a:ext cx="11302560" cy="770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2" dur="indefinite" restart="never" nodeType="tmRoot">
          <p:childTnLst>
            <p:seq>
              <p:cTn id="53" dur="indefinite" nodeType="mainSeq"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" dur="3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306;p 1"/>
          <p:cNvSpPr/>
          <p:nvPr/>
        </p:nvSpPr>
        <p:spPr>
          <a:xfrm>
            <a:off x="1367640" y="6210000"/>
            <a:ext cx="730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50">
            <a:solidFill>
              <a:srgbClr val="1aaec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Google Shape;307;p 2"/>
          <p:cNvSpPr/>
          <p:nvPr/>
        </p:nvSpPr>
        <p:spPr>
          <a:xfrm>
            <a:off x="1376640" y="6742440"/>
            <a:ext cx="13290840" cy="57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91440" anchor="t">
            <a:spAutoFit/>
          </a:bodyPr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Developed by Guido van Rossum in 1991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Naming was inspired by Monty Python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Successor to the ABC language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Maintained by the Python Software Foundation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Easy for beginners + Smooth learning curve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Rich and powerful visualization libraries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Arial"/>
              </a:rPr>
              <a:t>Support matrix / vectorized operations via external libs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2099520" y="685800"/>
            <a:ext cx="5214240" cy="5713560"/>
          </a:xfrm>
          <a:prstGeom prst="rect">
            <a:avLst/>
          </a:prstGeom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12668400" y="2057400"/>
            <a:ext cx="10744560" cy="754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" dur="3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219320" y="549360"/>
            <a:ext cx="21945600" cy="228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 vs. Python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03" name="Picture 2" descr="Python vs R: The Basics. An aspiring data scientist&amp;amp;#39;s guide on… | by Sidney  Kung | Towards Data Science"/>
          <p:cNvPicPr/>
          <p:nvPr/>
        </p:nvPicPr>
        <p:blipFill>
          <a:blip r:embed="rId1"/>
          <a:stretch/>
        </p:blipFill>
        <p:spPr>
          <a:xfrm>
            <a:off x="5049000" y="2223720"/>
            <a:ext cx="14286600" cy="1106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350;p75"/>
          <p:cNvSpPr/>
          <p:nvPr/>
        </p:nvSpPr>
        <p:spPr>
          <a:xfrm>
            <a:off x="5296680" y="3409920"/>
            <a:ext cx="4988880" cy="693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2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05" name="Google Shape;351;p75"/>
          <p:cNvSpPr/>
          <p:nvPr/>
        </p:nvSpPr>
        <p:spPr>
          <a:xfrm rot="5400000">
            <a:off x="8253000" y="1958760"/>
            <a:ext cx="8664840" cy="950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Google Shape;352;p75"/>
          <p:cNvSpPr/>
          <p:nvPr/>
        </p:nvSpPr>
        <p:spPr>
          <a:xfrm>
            <a:off x="9290160" y="6369480"/>
            <a:ext cx="778032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AI/ML/NLP Explained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600" cy="228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AI?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7757640" y="2514600"/>
            <a:ext cx="8871840" cy="1025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600" cy="228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AI Domains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10" name="Picture 7" descr="Natural Language Processing: Taking Your Business to the Next Level"/>
          <p:cNvPicPr/>
          <p:nvPr/>
        </p:nvPicPr>
        <p:blipFill>
          <a:blip r:embed="rId1"/>
          <a:stretch/>
        </p:blipFill>
        <p:spPr>
          <a:xfrm>
            <a:off x="5232960" y="2861640"/>
            <a:ext cx="13917960" cy="1020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99999"/>
      </a:dk2>
      <a:lt2>
        <a:srgbClr val="e2e2e2"/>
      </a:lt2>
      <a:accent1>
        <a:srgbClr val="94b9ba"/>
      </a:accent1>
      <a:accent2>
        <a:srgbClr val="759195"/>
      </a:accent2>
      <a:accent3>
        <a:srgbClr val="60767b"/>
      </a:accent3>
      <a:accent4>
        <a:srgbClr val="4c5b63"/>
      </a:accent4>
      <a:accent5>
        <a:srgbClr val="343842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</TotalTime>
  <Application>LibreOffice/7.3.7.2$Linux_X86_64 LibreOffice_project/30$Build-2</Application>
  <AppVersion>15.0000</AppVersion>
  <Words>545</Words>
  <Paragraphs>110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2023-10-16T10:34:10Z</dcterms:modified>
  <cp:revision>67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25</vt:i4>
  </property>
  <property fmtid="{D5CDD505-2E9C-101B-9397-08002B2CF9AE}" pid="3" name="PresentationFormat">
    <vt:lpwstr>Custom</vt:lpwstr>
  </property>
  <property fmtid="{D5CDD505-2E9C-101B-9397-08002B2CF9AE}" pid="4" name="Slides">
    <vt:i4>25</vt:i4>
  </property>
</Properties>
</file>